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"/>
  </p:notesMasterIdLst>
  <p:sldIdLst>
    <p:sldId id="256" r:id="rId2"/>
  </p:sldIdLst>
  <p:sldSz cx="13398500" cy="201041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1pPr>
    <a:lvl2pPr marL="0" marR="0" indent="4572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2pPr>
    <a:lvl3pPr marL="0" marR="0" indent="9144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3pPr>
    <a:lvl4pPr marL="0" marR="0" indent="13716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4pPr>
    <a:lvl5pPr marL="0" marR="0" indent="18288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5pPr>
    <a:lvl6pPr marL="0" marR="0" indent="22860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6pPr>
    <a:lvl7pPr marL="0" marR="0" indent="27432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7pPr>
    <a:lvl8pPr marL="0" marR="0" indent="32004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8pPr>
    <a:lvl9pPr marL="0" marR="0" indent="3657600" algn="l" defTabSz="91440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600" b="0" i="0" u="none" strike="noStrike" cap="none" spc="-64" normalizeH="0" baseline="0">
        <a:ln>
          <a:noFill/>
        </a:ln>
        <a:solidFill>
          <a:srgbClr val="000000"/>
        </a:solidFill>
        <a:effectLst/>
        <a:uFillTx/>
        <a:latin typeface="Noto Sans KR Regular"/>
        <a:ea typeface="Noto Sans KR Regular"/>
        <a:cs typeface="Noto Sans KR Regular"/>
        <a:sym typeface="Noto Sans KR Regular"/>
      </a:defRPr>
    </a:lvl9pPr>
  </p:defaultTextStyle>
  <p:extLst>
    <p:ext uri="{EFAFB233-063F-42B5-8137-9DF3F51BA10A}">
      <p15:sldGuideLst xmlns:p15="http://schemas.microsoft.com/office/powerpoint/2012/main">
        <p15:guide id="1" orient="horz" pos="6332">
          <p15:clr>
            <a:srgbClr val="A4A3A4"/>
          </p15:clr>
        </p15:guide>
        <p15:guide id="2" pos="42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40" y="-6594"/>
      </p:cViewPr>
      <p:guideLst>
        <p:guide orient="horz" pos="6332"/>
        <p:guide pos="42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1048214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제목 텍스트"/>
          <p:cNvSpPr txBox="1">
            <a:spLocks noGrp="1"/>
          </p:cNvSpPr>
          <p:nvPr>
            <p:ph type="title"/>
          </p:nvPr>
        </p:nvSpPr>
        <p:spPr>
          <a:xfrm>
            <a:off x="1005362" y="6232271"/>
            <a:ext cx="11394125" cy="4221862"/>
          </a:xfrm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15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2010727" y="11258295"/>
            <a:ext cx="9383395" cy="5026026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6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24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5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3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670241" y="4623942"/>
            <a:ext cx="5831111" cy="13268708"/>
          </a:xfrm>
          <a:prstGeom prst="rect">
            <a:avLst/>
          </a:prstGeom>
        </p:spPr>
        <p:txBody>
          <a:bodyPr/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4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제목 텍스트</a:t>
            </a:r>
          </a:p>
        </p:txBody>
      </p:sp>
      <p:sp>
        <p:nvSpPr>
          <p:cNvPr id="42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슬라이드 번호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k object 16"/>
          <p:cNvSpPr/>
          <p:nvPr/>
        </p:nvSpPr>
        <p:spPr>
          <a:xfrm>
            <a:off x="-1" y="8887875"/>
            <a:ext cx="13402740" cy="2402803"/>
          </a:xfrm>
          <a:prstGeom prst="rect">
            <a:avLst/>
          </a:prstGeom>
          <a:solidFill>
            <a:srgbClr val="9C1C1F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3" name="bk object 17"/>
          <p:cNvSpPr/>
          <p:nvPr/>
        </p:nvSpPr>
        <p:spPr>
          <a:xfrm>
            <a:off x="-1" y="0"/>
            <a:ext cx="13402734" cy="8887874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4" name="bk object 18"/>
          <p:cNvSpPr/>
          <p:nvPr/>
        </p:nvSpPr>
        <p:spPr>
          <a:xfrm>
            <a:off x="-1" y="11290676"/>
            <a:ext cx="13402734" cy="8813424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" name="제목 텍스트"/>
          <p:cNvSpPr txBox="1">
            <a:spLocks noGrp="1"/>
          </p:cNvSpPr>
          <p:nvPr>
            <p:ph type="title"/>
          </p:nvPr>
        </p:nvSpPr>
        <p:spPr>
          <a:xfrm>
            <a:off x="670241" y="804163"/>
            <a:ext cx="12064367" cy="3216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제목 텍스트</a:t>
            </a:r>
          </a:p>
        </p:txBody>
      </p:sp>
      <p:sp>
        <p:nvSpPr>
          <p:cNvPr id="6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670241" y="4623942"/>
            <a:ext cx="12064367" cy="132687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2482145" y="18696813"/>
            <a:ext cx="252463" cy="2667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r">
              <a:lnSpc>
                <a:spcPct val="100000"/>
              </a:lnSpc>
              <a:defRPr sz="1800" spc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0" marR="0" indent="22860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0" marR="0" indent="2743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0" marR="0" indent="3200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0" marR="0" indent="3657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object 2"/>
          <p:cNvSpPr/>
          <p:nvPr/>
        </p:nvSpPr>
        <p:spPr>
          <a:xfrm>
            <a:off x="9115425" y="3809"/>
            <a:ext cx="4286885" cy="5001897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59" name="object 3"/>
          <p:cNvSpPr/>
          <p:nvPr/>
        </p:nvSpPr>
        <p:spPr>
          <a:xfrm>
            <a:off x="0" y="-1"/>
            <a:ext cx="6145530" cy="242316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0" name="object 4"/>
          <p:cNvSpPr/>
          <p:nvPr/>
        </p:nvSpPr>
        <p:spPr>
          <a:xfrm>
            <a:off x="740780" y="1395094"/>
            <a:ext cx="12045514" cy="17722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66" y="0"/>
                </a:moveTo>
                <a:lnTo>
                  <a:pt x="0" y="0"/>
                </a:lnTo>
                <a:lnTo>
                  <a:pt x="0" y="20838"/>
                </a:lnTo>
                <a:lnTo>
                  <a:pt x="18" y="21278"/>
                </a:lnTo>
                <a:lnTo>
                  <a:pt x="142" y="21505"/>
                </a:lnTo>
                <a:lnTo>
                  <a:pt x="478" y="21588"/>
                </a:lnTo>
                <a:lnTo>
                  <a:pt x="1134" y="21600"/>
                </a:lnTo>
                <a:lnTo>
                  <a:pt x="21600" y="21600"/>
                </a:lnTo>
                <a:lnTo>
                  <a:pt x="21600" y="762"/>
                </a:lnTo>
                <a:lnTo>
                  <a:pt x="21582" y="322"/>
                </a:lnTo>
                <a:lnTo>
                  <a:pt x="21458" y="95"/>
                </a:lnTo>
                <a:lnTo>
                  <a:pt x="21122" y="12"/>
                </a:lnTo>
                <a:lnTo>
                  <a:pt x="20466" y="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 dirty="0">
              <a:latin typeface="Noto Sans CJK KR Regular"/>
            </a:endParaRPr>
          </a:p>
        </p:txBody>
      </p:sp>
      <p:sp>
        <p:nvSpPr>
          <p:cNvPr id="61" name="object 5"/>
          <p:cNvSpPr/>
          <p:nvPr/>
        </p:nvSpPr>
        <p:spPr>
          <a:xfrm>
            <a:off x="743419" y="17010794"/>
            <a:ext cx="12040236" cy="2181689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2" name="object 6"/>
          <p:cNvSpPr/>
          <p:nvPr/>
        </p:nvSpPr>
        <p:spPr>
          <a:xfrm>
            <a:off x="744854" y="389254"/>
            <a:ext cx="1434467" cy="950596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3" name="object 7"/>
          <p:cNvSpPr/>
          <p:nvPr/>
        </p:nvSpPr>
        <p:spPr>
          <a:xfrm>
            <a:off x="2345690" y="1045210"/>
            <a:ext cx="2335530" cy="135256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69" name="object 8"/>
          <p:cNvGrpSpPr/>
          <p:nvPr/>
        </p:nvGrpSpPr>
        <p:grpSpPr>
          <a:xfrm>
            <a:off x="2331720" y="497205"/>
            <a:ext cx="391464" cy="470981"/>
            <a:chOff x="0" y="0"/>
            <a:chExt cx="391463" cy="470980"/>
          </a:xfrm>
        </p:grpSpPr>
        <p:sp>
          <p:nvSpPr>
            <p:cNvPr id="64" name="도형"/>
            <p:cNvSpPr/>
            <p:nvPr/>
          </p:nvSpPr>
          <p:spPr>
            <a:xfrm>
              <a:off x="125002" y="256068"/>
              <a:ext cx="224686" cy="214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018" y="0"/>
                  </a:moveTo>
                  <a:lnTo>
                    <a:pt x="7419" y="785"/>
                  </a:lnTo>
                  <a:lnTo>
                    <a:pt x="3532" y="3140"/>
                  </a:lnTo>
                  <a:lnTo>
                    <a:pt x="883" y="6626"/>
                  </a:lnTo>
                  <a:lnTo>
                    <a:pt x="0" y="10800"/>
                  </a:lnTo>
                  <a:lnTo>
                    <a:pt x="221" y="12973"/>
                  </a:lnTo>
                  <a:lnTo>
                    <a:pt x="1987" y="16803"/>
                  </a:lnTo>
                  <a:lnTo>
                    <a:pt x="5387" y="19833"/>
                  </a:lnTo>
                  <a:lnTo>
                    <a:pt x="9629" y="21404"/>
                  </a:lnTo>
                  <a:lnTo>
                    <a:pt x="12018" y="21600"/>
                  </a:lnTo>
                  <a:lnTo>
                    <a:pt x="14404" y="21404"/>
                  </a:lnTo>
                  <a:lnTo>
                    <a:pt x="16609" y="20815"/>
                  </a:lnTo>
                  <a:lnTo>
                    <a:pt x="18633" y="19833"/>
                  </a:lnTo>
                  <a:lnTo>
                    <a:pt x="20476" y="18458"/>
                  </a:lnTo>
                  <a:lnTo>
                    <a:pt x="21600" y="17246"/>
                  </a:lnTo>
                  <a:lnTo>
                    <a:pt x="12018" y="17246"/>
                  </a:lnTo>
                  <a:lnTo>
                    <a:pt x="11030" y="17126"/>
                  </a:lnTo>
                  <a:lnTo>
                    <a:pt x="7916" y="14314"/>
                  </a:lnTo>
                  <a:lnTo>
                    <a:pt x="7116" y="10800"/>
                  </a:lnTo>
                  <a:lnTo>
                    <a:pt x="7204" y="9543"/>
                  </a:lnTo>
                  <a:lnTo>
                    <a:pt x="9290" y="5359"/>
                  </a:lnTo>
                  <a:lnTo>
                    <a:pt x="12018" y="4243"/>
                  </a:lnTo>
                  <a:lnTo>
                    <a:pt x="21498" y="4243"/>
                  </a:lnTo>
                  <a:lnTo>
                    <a:pt x="20476" y="3140"/>
                  </a:lnTo>
                  <a:lnTo>
                    <a:pt x="18633" y="1766"/>
                  </a:lnTo>
                  <a:lnTo>
                    <a:pt x="16609" y="785"/>
                  </a:lnTo>
                  <a:lnTo>
                    <a:pt x="14404" y="196"/>
                  </a:lnTo>
                  <a:lnTo>
                    <a:pt x="12018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5" name="도형"/>
            <p:cNvSpPr/>
            <p:nvPr/>
          </p:nvSpPr>
          <p:spPr>
            <a:xfrm>
              <a:off x="250010" y="298280"/>
              <a:ext cx="124474" cy="1293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12" y="0"/>
                  </a:moveTo>
                  <a:lnTo>
                    <a:pt x="0" y="0"/>
                  </a:lnTo>
                  <a:lnTo>
                    <a:pt x="1741" y="206"/>
                  </a:lnTo>
                  <a:lnTo>
                    <a:pt x="3353" y="824"/>
                  </a:lnTo>
                  <a:lnTo>
                    <a:pt x="8111" y="6842"/>
                  </a:lnTo>
                  <a:lnTo>
                    <a:pt x="8755" y="10893"/>
                  </a:lnTo>
                  <a:lnTo>
                    <a:pt x="8594" y="12975"/>
                  </a:lnTo>
                  <a:lnTo>
                    <a:pt x="4835" y="19802"/>
                  </a:lnTo>
                  <a:lnTo>
                    <a:pt x="0" y="21600"/>
                  </a:lnTo>
                  <a:lnTo>
                    <a:pt x="17297" y="21600"/>
                  </a:lnTo>
                  <a:lnTo>
                    <a:pt x="18039" y="20864"/>
                  </a:lnTo>
                  <a:lnTo>
                    <a:pt x="20017" y="17826"/>
                  </a:lnTo>
                  <a:lnTo>
                    <a:pt x="21204" y="14502"/>
                  </a:lnTo>
                  <a:lnTo>
                    <a:pt x="21600" y="10893"/>
                  </a:lnTo>
                  <a:lnTo>
                    <a:pt x="21204" y="7283"/>
                  </a:lnTo>
                  <a:lnTo>
                    <a:pt x="20017" y="3959"/>
                  </a:lnTo>
                  <a:lnTo>
                    <a:pt x="18039" y="921"/>
                  </a:lnTo>
                  <a:lnTo>
                    <a:pt x="1711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6" name="도형"/>
            <p:cNvSpPr/>
            <p:nvPr/>
          </p:nvSpPr>
          <p:spPr>
            <a:xfrm>
              <a:off x="0" y="14814"/>
              <a:ext cx="391464" cy="2423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855" y="0"/>
                  </a:moveTo>
                  <a:lnTo>
                    <a:pt x="1603" y="0"/>
                  </a:lnTo>
                  <a:lnTo>
                    <a:pt x="1603" y="3714"/>
                  </a:lnTo>
                  <a:lnTo>
                    <a:pt x="9499" y="3714"/>
                  </a:lnTo>
                  <a:lnTo>
                    <a:pt x="9497" y="4236"/>
                  </a:lnTo>
                  <a:lnTo>
                    <a:pt x="8833" y="10207"/>
                  </a:lnTo>
                  <a:lnTo>
                    <a:pt x="6837" y="14735"/>
                  </a:lnTo>
                  <a:lnTo>
                    <a:pt x="3796" y="17697"/>
                  </a:lnTo>
                  <a:lnTo>
                    <a:pt x="0" y="19011"/>
                  </a:lnTo>
                  <a:lnTo>
                    <a:pt x="2268" y="21600"/>
                  </a:lnTo>
                  <a:lnTo>
                    <a:pt x="5781" y="20629"/>
                  </a:lnTo>
                  <a:lnTo>
                    <a:pt x="9120" y="17910"/>
                  </a:lnTo>
                  <a:lnTo>
                    <a:pt x="11825" y="13653"/>
                  </a:lnTo>
                  <a:lnTo>
                    <a:pt x="13432" y="8064"/>
                  </a:lnTo>
                  <a:lnTo>
                    <a:pt x="21600" y="8064"/>
                  </a:lnTo>
                  <a:lnTo>
                    <a:pt x="21600" y="4397"/>
                  </a:lnTo>
                  <a:lnTo>
                    <a:pt x="13826" y="4397"/>
                  </a:lnTo>
                  <a:lnTo>
                    <a:pt x="13846" y="4236"/>
                  </a:lnTo>
                  <a:lnTo>
                    <a:pt x="13855" y="4048"/>
                  </a:lnTo>
                  <a:lnTo>
                    <a:pt x="13855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7" name="직사각형"/>
            <p:cNvSpPr/>
            <p:nvPr/>
          </p:nvSpPr>
          <p:spPr>
            <a:xfrm>
              <a:off x="317445" y="0"/>
              <a:ext cx="74019" cy="6414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8" name="도형"/>
            <p:cNvSpPr/>
            <p:nvPr/>
          </p:nvSpPr>
          <p:spPr>
            <a:xfrm>
              <a:off x="226443" y="105286"/>
              <a:ext cx="165021" cy="1513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1912" y="0"/>
                  </a:lnTo>
                  <a:lnTo>
                    <a:pt x="11912" y="7592"/>
                  </a:lnTo>
                  <a:lnTo>
                    <a:pt x="0" y="7592"/>
                  </a:lnTo>
                  <a:lnTo>
                    <a:pt x="0" y="13463"/>
                  </a:lnTo>
                  <a:lnTo>
                    <a:pt x="11912" y="13463"/>
                  </a:lnTo>
                  <a:lnTo>
                    <a:pt x="11912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74" name="object 9"/>
          <p:cNvGrpSpPr/>
          <p:nvPr/>
        </p:nvGrpSpPr>
        <p:grpSpPr>
          <a:xfrm>
            <a:off x="2837179" y="493394"/>
            <a:ext cx="379996" cy="456739"/>
            <a:chOff x="0" y="0"/>
            <a:chExt cx="379994" cy="456737"/>
          </a:xfrm>
        </p:grpSpPr>
        <p:sp>
          <p:nvSpPr>
            <p:cNvPr id="70" name="직사각형"/>
            <p:cNvSpPr/>
            <p:nvPr/>
          </p:nvSpPr>
          <p:spPr>
            <a:xfrm>
              <a:off x="305950" y="324595"/>
              <a:ext cx="74045" cy="13214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1" name="도형"/>
            <p:cNvSpPr/>
            <p:nvPr/>
          </p:nvSpPr>
          <p:spPr>
            <a:xfrm>
              <a:off x="0" y="2730"/>
              <a:ext cx="379995" cy="3377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7391" y="0"/>
                  </a:lnTo>
                  <a:lnTo>
                    <a:pt x="17391" y="18270"/>
                  </a:lnTo>
                  <a:lnTo>
                    <a:pt x="16980" y="18404"/>
                  </a:lnTo>
                  <a:lnTo>
                    <a:pt x="14306" y="18888"/>
                  </a:lnTo>
                  <a:lnTo>
                    <a:pt x="12997" y="18935"/>
                  </a:lnTo>
                  <a:lnTo>
                    <a:pt x="0" y="18935"/>
                  </a:lnTo>
                  <a:lnTo>
                    <a:pt x="0" y="21600"/>
                  </a:lnTo>
                  <a:lnTo>
                    <a:pt x="12842" y="21600"/>
                  </a:lnTo>
                  <a:lnTo>
                    <a:pt x="13475" y="21583"/>
                  </a:lnTo>
                  <a:lnTo>
                    <a:pt x="15899" y="21168"/>
                  </a:lnTo>
                  <a:lnTo>
                    <a:pt x="17391" y="20584"/>
                  </a:lnTo>
                  <a:lnTo>
                    <a:pt x="21600" y="20584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2" name="직사각형"/>
            <p:cNvSpPr/>
            <p:nvPr/>
          </p:nvSpPr>
          <p:spPr>
            <a:xfrm>
              <a:off x="97610" y="0"/>
              <a:ext cx="74013" cy="559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3" name="도형"/>
            <p:cNvSpPr/>
            <p:nvPr/>
          </p:nvSpPr>
          <p:spPr>
            <a:xfrm>
              <a:off x="2737" y="55923"/>
              <a:ext cx="264285" cy="2176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029" y="4951"/>
                  </a:moveTo>
                  <a:lnTo>
                    <a:pt x="10800" y="4951"/>
                  </a:lnTo>
                  <a:lnTo>
                    <a:pt x="11492" y="5070"/>
                  </a:lnTo>
                  <a:lnTo>
                    <a:pt x="12133" y="5427"/>
                  </a:lnTo>
                  <a:lnTo>
                    <a:pt x="14037" y="8924"/>
                  </a:lnTo>
                  <a:lnTo>
                    <a:pt x="14295" y="11318"/>
                  </a:lnTo>
                  <a:lnTo>
                    <a:pt x="14230" y="12533"/>
                  </a:lnTo>
                  <a:lnTo>
                    <a:pt x="12724" y="16596"/>
                  </a:lnTo>
                  <a:lnTo>
                    <a:pt x="10800" y="17683"/>
                  </a:lnTo>
                  <a:lnTo>
                    <a:pt x="18012" y="17683"/>
                  </a:lnTo>
                  <a:lnTo>
                    <a:pt x="18551" y="16958"/>
                  </a:lnTo>
                  <a:lnTo>
                    <a:pt x="19399" y="15222"/>
                  </a:lnTo>
                  <a:lnTo>
                    <a:pt x="19907" y="13342"/>
                  </a:lnTo>
                  <a:lnTo>
                    <a:pt x="20077" y="11318"/>
                  </a:lnTo>
                  <a:lnTo>
                    <a:pt x="20032" y="10295"/>
                  </a:lnTo>
                  <a:lnTo>
                    <a:pt x="18965" y="6466"/>
                  </a:lnTo>
                  <a:lnTo>
                    <a:pt x="18497" y="5625"/>
                  </a:lnTo>
                  <a:lnTo>
                    <a:pt x="18029" y="4951"/>
                  </a:lnTo>
                  <a:close/>
                  <a:moveTo>
                    <a:pt x="21600" y="0"/>
                  </a:moveTo>
                  <a:lnTo>
                    <a:pt x="0" y="0"/>
                  </a:lnTo>
                  <a:lnTo>
                    <a:pt x="0" y="4134"/>
                  </a:lnTo>
                  <a:lnTo>
                    <a:pt x="21600" y="4134"/>
                  </a:lnTo>
                  <a:lnTo>
                    <a:pt x="21600" y="0"/>
                  </a:lnTo>
                  <a:close/>
                  <a:moveTo>
                    <a:pt x="17344" y="4134"/>
                  </a:moveTo>
                  <a:lnTo>
                    <a:pt x="4259" y="4134"/>
                  </a:lnTo>
                  <a:lnTo>
                    <a:pt x="3664" y="4847"/>
                  </a:lnTo>
                  <a:lnTo>
                    <a:pt x="1940" y="8322"/>
                  </a:lnTo>
                  <a:lnTo>
                    <a:pt x="1524" y="11318"/>
                  </a:lnTo>
                  <a:lnTo>
                    <a:pt x="1695" y="13342"/>
                  </a:lnTo>
                  <a:lnTo>
                    <a:pt x="3063" y="16958"/>
                  </a:lnTo>
                  <a:lnTo>
                    <a:pt x="5692" y="19886"/>
                  </a:lnTo>
                  <a:lnTo>
                    <a:pt x="8963" y="21410"/>
                  </a:lnTo>
                  <a:lnTo>
                    <a:pt x="10800" y="21600"/>
                  </a:lnTo>
                  <a:lnTo>
                    <a:pt x="12656" y="21410"/>
                  </a:lnTo>
                  <a:lnTo>
                    <a:pt x="14369" y="20838"/>
                  </a:lnTo>
                  <a:lnTo>
                    <a:pt x="15939" y="19886"/>
                  </a:lnTo>
                  <a:lnTo>
                    <a:pt x="17366" y="18551"/>
                  </a:lnTo>
                  <a:lnTo>
                    <a:pt x="18012" y="17683"/>
                  </a:lnTo>
                  <a:lnTo>
                    <a:pt x="10800" y="17683"/>
                  </a:lnTo>
                  <a:lnTo>
                    <a:pt x="10126" y="17562"/>
                  </a:lnTo>
                  <a:lnTo>
                    <a:pt x="7898" y="14750"/>
                  </a:lnTo>
                  <a:lnTo>
                    <a:pt x="7306" y="11318"/>
                  </a:lnTo>
                  <a:lnTo>
                    <a:pt x="7371" y="10080"/>
                  </a:lnTo>
                  <a:lnTo>
                    <a:pt x="8906" y="6023"/>
                  </a:lnTo>
                  <a:lnTo>
                    <a:pt x="10800" y="4951"/>
                  </a:lnTo>
                  <a:lnTo>
                    <a:pt x="18029" y="4951"/>
                  </a:lnTo>
                  <a:lnTo>
                    <a:pt x="17957" y="4847"/>
                  </a:lnTo>
                  <a:lnTo>
                    <a:pt x="17344" y="4134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80" name="object 10"/>
          <p:cNvGrpSpPr/>
          <p:nvPr/>
        </p:nvGrpSpPr>
        <p:grpSpPr>
          <a:xfrm>
            <a:off x="3324225" y="495934"/>
            <a:ext cx="386541" cy="454007"/>
            <a:chOff x="0" y="0"/>
            <a:chExt cx="386540" cy="454005"/>
          </a:xfrm>
        </p:grpSpPr>
        <p:sp>
          <p:nvSpPr>
            <p:cNvPr id="75" name="직사각형"/>
            <p:cNvSpPr/>
            <p:nvPr/>
          </p:nvSpPr>
          <p:spPr>
            <a:xfrm>
              <a:off x="202319" y="275243"/>
              <a:ext cx="70188" cy="178763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6" name="직사각형"/>
            <p:cNvSpPr/>
            <p:nvPr/>
          </p:nvSpPr>
          <p:spPr>
            <a:xfrm>
              <a:off x="316357" y="165040"/>
              <a:ext cx="70184" cy="288966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7" name="도형"/>
            <p:cNvSpPr/>
            <p:nvPr/>
          </p:nvSpPr>
          <p:spPr>
            <a:xfrm>
              <a:off x="0" y="17005"/>
              <a:ext cx="272507" cy="2741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082" y="0"/>
                  </a:moveTo>
                  <a:lnTo>
                    <a:pt x="0" y="0"/>
                  </a:lnTo>
                  <a:lnTo>
                    <a:pt x="0" y="17798"/>
                  </a:lnTo>
                  <a:lnTo>
                    <a:pt x="1678" y="21017"/>
                  </a:lnTo>
                  <a:lnTo>
                    <a:pt x="4041" y="21600"/>
                  </a:lnTo>
                  <a:lnTo>
                    <a:pt x="11430" y="21600"/>
                  </a:lnTo>
                  <a:lnTo>
                    <a:pt x="14709" y="21039"/>
                  </a:lnTo>
                  <a:lnTo>
                    <a:pt x="16037" y="20347"/>
                  </a:lnTo>
                  <a:lnTo>
                    <a:pt x="21600" y="20347"/>
                  </a:lnTo>
                  <a:lnTo>
                    <a:pt x="21600" y="18274"/>
                  </a:lnTo>
                  <a:lnTo>
                    <a:pt x="5781" y="18274"/>
                  </a:lnTo>
                  <a:lnTo>
                    <a:pt x="5781" y="3326"/>
                  </a:lnTo>
                  <a:lnTo>
                    <a:pt x="13082" y="3326"/>
                  </a:lnTo>
                  <a:lnTo>
                    <a:pt x="13082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8" name="도형"/>
            <p:cNvSpPr/>
            <p:nvPr/>
          </p:nvSpPr>
          <p:spPr>
            <a:xfrm>
              <a:off x="146941" y="0"/>
              <a:ext cx="239600" cy="248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320" y="0"/>
                  </a:moveTo>
                  <a:lnTo>
                    <a:pt x="4992" y="0"/>
                  </a:lnTo>
                  <a:lnTo>
                    <a:pt x="4992" y="20743"/>
                  </a:lnTo>
                  <a:lnTo>
                    <a:pt x="4466" y="20966"/>
                  </a:lnTo>
                  <a:lnTo>
                    <a:pt x="834" y="21584"/>
                  </a:lnTo>
                  <a:lnTo>
                    <a:pt x="0" y="21600"/>
                  </a:lnTo>
                  <a:lnTo>
                    <a:pt x="11320" y="21600"/>
                  </a:lnTo>
                  <a:lnTo>
                    <a:pt x="11320" y="14321"/>
                  </a:lnTo>
                  <a:lnTo>
                    <a:pt x="21600" y="14321"/>
                  </a:lnTo>
                  <a:lnTo>
                    <a:pt x="21600" y="10705"/>
                  </a:lnTo>
                  <a:lnTo>
                    <a:pt x="11320" y="10705"/>
                  </a:lnTo>
                  <a:lnTo>
                    <a:pt x="1132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79" name="직사각형"/>
            <p:cNvSpPr/>
            <p:nvPr/>
          </p:nvSpPr>
          <p:spPr>
            <a:xfrm>
              <a:off x="316357" y="0"/>
              <a:ext cx="70184" cy="123369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87" name="object 11"/>
          <p:cNvGrpSpPr/>
          <p:nvPr/>
        </p:nvGrpSpPr>
        <p:grpSpPr>
          <a:xfrm>
            <a:off x="3795395" y="488315"/>
            <a:ext cx="448495" cy="461105"/>
            <a:chOff x="0" y="0"/>
            <a:chExt cx="448493" cy="461104"/>
          </a:xfrm>
        </p:grpSpPr>
        <p:sp>
          <p:nvSpPr>
            <p:cNvPr id="81" name="도형"/>
            <p:cNvSpPr/>
            <p:nvPr/>
          </p:nvSpPr>
          <p:spPr>
            <a:xfrm>
              <a:off x="17546" y="94852"/>
              <a:ext cx="202002" cy="1759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85" y="0"/>
                  </a:moveTo>
                  <a:lnTo>
                    <a:pt x="3929" y="0"/>
                  </a:lnTo>
                  <a:lnTo>
                    <a:pt x="3066" y="884"/>
                  </a:lnTo>
                  <a:lnTo>
                    <a:pt x="593" y="5237"/>
                  </a:lnTo>
                  <a:lnTo>
                    <a:pt x="0" y="9084"/>
                  </a:lnTo>
                  <a:lnTo>
                    <a:pt x="223" y="11554"/>
                  </a:lnTo>
                  <a:lnTo>
                    <a:pt x="2010" y="15962"/>
                  </a:lnTo>
                  <a:lnTo>
                    <a:pt x="5452" y="19520"/>
                  </a:lnTo>
                  <a:lnTo>
                    <a:pt x="9732" y="21369"/>
                  </a:lnTo>
                  <a:lnTo>
                    <a:pt x="12137" y="21600"/>
                  </a:lnTo>
                  <a:lnTo>
                    <a:pt x="14564" y="21369"/>
                  </a:lnTo>
                  <a:lnTo>
                    <a:pt x="16804" y="20675"/>
                  </a:lnTo>
                  <a:lnTo>
                    <a:pt x="18857" y="19520"/>
                  </a:lnTo>
                  <a:lnTo>
                    <a:pt x="20723" y="17902"/>
                  </a:lnTo>
                  <a:lnTo>
                    <a:pt x="21587" y="16823"/>
                  </a:lnTo>
                  <a:lnTo>
                    <a:pt x="12137" y="16823"/>
                  </a:lnTo>
                  <a:lnTo>
                    <a:pt x="11253" y="16680"/>
                  </a:lnTo>
                  <a:lnTo>
                    <a:pt x="8296" y="13336"/>
                  </a:lnTo>
                  <a:lnTo>
                    <a:pt x="7504" y="9084"/>
                  </a:lnTo>
                  <a:lnTo>
                    <a:pt x="7592" y="7560"/>
                  </a:lnTo>
                  <a:lnTo>
                    <a:pt x="9640" y="2683"/>
                  </a:lnTo>
                  <a:lnTo>
                    <a:pt x="12137" y="1413"/>
                  </a:lnTo>
                  <a:lnTo>
                    <a:pt x="21600" y="1413"/>
                  </a:lnTo>
                  <a:lnTo>
                    <a:pt x="21171" y="884"/>
                  </a:lnTo>
                  <a:lnTo>
                    <a:pt x="20285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2" name="도형"/>
            <p:cNvSpPr/>
            <p:nvPr/>
          </p:nvSpPr>
          <p:spPr>
            <a:xfrm>
              <a:off x="131049" y="106368"/>
              <a:ext cx="113471" cy="1255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846" y="0"/>
                  </a:moveTo>
                  <a:lnTo>
                    <a:pt x="0" y="0"/>
                  </a:lnTo>
                  <a:lnTo>
                    <a:pt x="1614" y="198"/>
                  </a:lnTo>
                  <a:lnTo>
                    <a:pt x="3117" y="791"/>
                  </a:lnTo>
                  <a:lnTo>
                    <a:pt x="7628" y="6638"/>
                  </a:lnTo>
                  <a:lnTo>
                    <a:pt x="8240" y="10753"/>
                  </a:lnTo>
                  <a:lnTo>
                    <a:pt x="8087" y="12893"/>
                  </a:lnTo>
                  <a:lnTo>
                    <a:pt x="4509" y="19796"/>
                  </a:lnTo>
                  <a:lnTo>
                    <a:pt x="0" y="21600"/>
                  </a:lnTo>
                  <a:lnTo>
                    <a:pt x="16823" y="21600"/>
                  </a:lnTo>
                  <a:lnTo>
                    <a:pt x="18050" y="20394"/>
                  </a:lnTo>
                  <a:lnTo>
                    <a:pt x="20023" y="17428"/>
                  </a:lnTo>
                  <a:lnTo>
                    <a:pt x="21206" y="14215"/>
                  </a:lnTo>
                  <a:lnTo>
                    <a:pt x="21600" y="10753"/>
                  </a:lnTo>
                  <a:lnTo>
                    <a:pt x="21483" y="8897"/>
                  </a:lnTo>
                  <a:lnTo>
                    <a:pt x="18692" y="2088"/>
                  </a:lnTo>
                  <a:lnTo>
                    <a:pt x="17478" y="614"/>
                  </a:lnTo>
                  <a:lnTo>
                    <a:pt x="16846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3" name="직사각형"/>
            <p:cNvSpPr/>
            <p:nvPr/>
          </p:nvSpPr>
          <p:spPr>
            <a:xfrm>
              <a:off x="0" y="54279"/>
              <a:ext cx="261537" cy="4057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4" name="직사각형"/>
            <p:cNvSpPr/>
            <p:nvPr/>
          </p:nvSpPr>
          <p:spPr>
            <a:xfrm>
              <a:off x="93743" y="0"/>
              <a:ext cx="74018" cy="54280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5" name="도형"/>
            <p:cNvSpPr/>
            <p:nvPr/>
          </p:nvSpPr>
          <p:spPr>
            <a:xfrm>
              <a:off x="48805" y="301012"/>
              <a:ext cx="325672" cy="1600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5622"/>
                  </a:lnTo>
                  <a:lnTo>
                    <a:pt x="16691" y="5622"/>
                  </a:lnTo>
                  <a:lnTo>
                    <a:pt x="16691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6" name="도형"/>
            <p:cNvSpPr/>
            <p:nvPr/>
          </p:nvSpPr>
          <p:spPr>
            <a:xfrm>
              <a:off x="300459" y="7118"/>
              <a:ext cx="148035" cy="263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10800" y="21600"/>
                  </a:lnTo>
                  <a:lnTo>
                    <a:pt x="10800" y="11092"/>
                  </a:lnTo>
                  <a:lnTo>
                    <a:pt x="21600" y="11092"/>
                  </a:lnTo>
                  <a:lnTo>
                    <a:pt x="21600" y="7635"/>
                  </a:lnTo>
                  <a:lnTo>
                    <a:pt x="10800" y="7635"/>
                  </a:lnTo>
                  <a:lnTo>
                    <a:pt x="108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grpSp>
        <p:nvGrpSpPr>
          <p:cNvPr id="92" name="object 12"/>
          <p:cNvGrpSpPr/>
          <p:nvPr/>
        </p:nvGrpSpPr>
        <p:grpSpPr>
          <a:xfrm>
            <a:off x="4277359" y="512444"/>
            <a:ext cx="404650" cy="379973"/>
            <a:chOff x="0" y="0"/>
            <a:chExt cx="404649" cy="379972"/>
          </a:xfrm>
        </p:grpSpPr>
        <p:sp>
          <p:nvSpPr>
            <p:cNvPr id="88" name="직사각형"/>
            <p:cNvSpPr/>
            <p:nvPr/>
          </p:nvSpPr>
          <p:spPr>
            <a:xfrm>
              <a:off x="0" y="338301"/>
              <a:ext cx="404650" cy="4167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89" name="직사각형"/>
            <p:cNvSpPr/>
            <p:nvPr/>
          </p:nvSpPr>
          <p:spPr>
            <a:xfrm>
              <a:off x="72362" y="155720"/>
              <a:ext cx="71276" cy="18258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0" name="직사각형"/>
            <p:cNvSpPr/>
            <p:nvPr/>
          </p:nvSpPr>
          <p:spPr>
            <a:xfrm>
              <a:off x="180380" y="155720"/>
              <a:ext cx="71286" cy="18258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1" name="도형"/>
            <p:cNvSpPr/>
            <p:nvPr/>
          </p:nvSpPr>
          <p:spPr>
            <a:xfrm>
              <a:off x="33444" y="0"/>
              <a:ext cx="327328" cy="305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981"/>
                  </a:lnTo>
                  <a:lnTo>
                    <a:pt x="16787" y="2981"/>
                  </a:lnTo>
                  <a:lnTo>
                    <a:pt x="16785" y="12077"/>
                  </a:lnTo>
                  <a:lnTo>
                    <a:pt x="16738" y="14971"/>
                  </a:lnTo>
                  <a:lnTo>
                    <a:pt x="16443" y="18733"/>
                  </a:lnTo>
                  <a:lnTo>
                    <a:pt x="15449" y="21600"/>
                  </a:lnTo>
                  <a:lnTo>
                    <a:pt x="19755" y="21600"/>
                  </a:lnTo>
                  <a:lnTo>
                    <a:pt x="20844" y="18835"/>
                  </a:lnTo>
                  <a:lnTo>
                    <a:pt x="21478" y="15088"/>
                  </a:lnTo>
                  <a:lnTo>
                    <a:pt x="21600" y="12077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lnSpc>
                  <a:spcPct val="100000"/>
                </a:lnSpc>
                <a:defRPr sz="1800" spc="0"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pic>
        <p:nvPicPr>
          <p:cNvPr id="93" name="도형 12" descr="도형 12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 rot="198">
            <a:off x="1148079" y="3216572"/>
            <a:ext cx="11102342" cy="101601"/>
          </a:xfrm>
          <a:prstGeom prst="rect">
            <a:avLst/>
          </a:prstGeom>
        </p:spPr>
      </p:pic>
      <p:sp>
        <p:nvSpPr>
          <p:cNvPr id="95" name="텍스트 상자 13"/>
          <p:cNvSpPr txBox="1"/>
          <p:nvPr/>
        </p:nvSpPr>
        <p:spPr>
          <a:xfrm>
            <a:off x="1243113" y="1671320"/>
            <a:ext cx="6827098" cy="11092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6355" tIns="46355" rIns="46355" bIns="46355">
            <a:spAutoFit/>
          </a:bodyPr>
          <a:lstStyle/>
          <a:p>
            <a:pPr>
              <a:lnSpc>
                <a:spcPct val="100000"/>
              </a:lnSpc>
              <a:defRPr sz="3300" spc="66">
                <a:solidFill>
                  <a:srgbClr val="535353"/>
                </a:solidFill>
                <a:latin typeface="Noto Sans KR Black"/>
                <a:ea typeface="Noto Sans KR Black"/>
                <a:cs typeface="Noto Sans KR Black"/>
                <a:sym typeface="Noto Sans KR Black"/>
              </a:defRPr>
            </a:pPr>
            <a:r>
              <a:rPr lang="en-US" dirty="0" err="1"/>
              <a:t>IoT</a:t>
            </a:r>
            <a:r>
              <a:rPr lang="en-US" dirty="0"/>
              <a:t> </a:t>
            </a:r>
            <a:r>
              <a:rPr lang="ko-KR" altLang="en-US" dirty="0"/>
              <a:t>디바이스 펌웨어 </a:t>
            </a:r>
            <a:br>
              <a:rPr lang="en-US" altLang="ko-KR" dirty="0"/>
            </a:br>
            <a:r>
              <a:rPr lang="ko-KR" altLang="en-US" dirty="0"/>
              <a:t>취약점 탐지 방법의 비교 분석</a:t>
            </a:r>
            <a:endParaRPr dirty="0"/>
          </a:p>
        </p:txBody>
      </p:sp>
      <p:sp>
        <p:nvSpPr>
          <p:cNvPr id="96" name="텍스트 상자 14"/>
          <p:cNvSpPr txBox="1"/>
          <p:nvPr/>
        </p:nvSpPr>
        <p:spPr>
          <a:xfrm>
            <a:off x="8833444" y="1434761"/>
            <a:ext cx="3334385" cy="1869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6355" tIns="46355" rIns="46355" bIns="46355">
            <a:spAutoFit/>
          </a:bodyPr>
          <a:lstStyle/>
          <a:p>
            <a:pPr algn="r" defTabSz="508000">
              <a:lnSpc>
                <a:spcPct val="120000"/>
              </a:lnSpc>
              <a:defRPr>
                <a:solidFill>
                  <a:srgbClr val="535353"/>
                </a:solidFill>
                <a:latin typeface="+mn-lt"/>
                <a:ea typeface="+mn-ea"/>
                <a:cs typeface="+mn-cs"/>
                <a:sym typeface="맑은 고딕"/>
              </a:defRPr>
            </a:pPr>
            <a:r>
              <a:rPr dirty="0" err="1"/>
              <a:t>경희대학교</a:t>
            </a:r>
            <a:r>
              <a:rPr dirty="0"/>
              <a:t> </a:t>
            </a:r>
            <a:r>
              <a:rPr dirty="0" err="1"/>
              <a:t>컴퓨터</a:t>
            </a:r>
            <a:r>
              <a:rPr dirty="0"/>
              <a:t> </a:t>
            </a:r>
            <a:r>
              <a:rPr dirty="0" err="1"/>
              <a:t>공학과</a:t>
            </a:r>
            <a:endParaRPr dirty="0"/>
          </a:p>
          <a:p>
            <a:pPr algn="r" defTabSz="508000">
              <a:lnSpc>
                <a:spcPct val="90000"/>
              </a:lnSpc>
              <a:defRPr sz="1300" spc="-52">
                <a:solidFill>
                  <a:srgbClr val="535353"/>
                </a:solidFill>
                <a:latin typeface="+mn-lt"/>
                <a:ea typeface="+mn-ea"/>
                <a:cs typeface="+mn-cs"/>
                <a:sym typeface="맑은 고딕"/>
              </a:defRPr>
            </a:pPr>
            <a:r>
              <a:rPr dirty="0"/>
              <a:t>KYUNGHEE UNIV.</a:t>
            </a:r>
          </a:p>
          <a:p>
            <a:pPr algn="r" defTabSz="508000">
              <a:lnSpc>
                <a:spcPct val="150000"/>
              </a:lnSpc>
              <a:defRPr sz="1300" spc="-52">
                <a:solidFill>
                  <a:srgbClr val="535353"/>
                </a:solidFill>
                <a:latin typeface="+mn-lt"/>
                <a:ea typeface="+mn-ea"/>
                <a:cs typeface="+mn-cs"/>
                <a:sym typeface="맑은 고딕"/>
              </a:defRPr>
            </a:pPr>
            <a:r>
              <a:rPr dirty="0"/>
              <a:t>Department of Computer Engineering</a:t>
            </a:r>
          </a:p>
          <a:p>
            <a:pPr algn="r" defTabSz="508000">
              <a:lnSpc>
                <a:spcPct val="100000"/>
              </a:lnSpc>
              <a:defRPr sz="1400" spc="-56">
                <a:solidFill>
                  <a:srgbClr val="535353"/>
                </a:solidFill>
                <a:latin typeface="+mn-lt"/>
                <a:ea typeface="+mn-ea"/>
                <a:cs typeface="+mn-cs"/>
                <a:sym typeface="맑은 고딕"/>
              </a:defRPr>
            </a:pPr>
            <a:r>
              <a:rPr lang="en-US" altLang="ko-KR" sz="1300" dirty="0">
                <a:sym typeface="맑은 고딕"/>
              </a:rPr>
              <a:t>mirsol189@khu.ac.kr</a:t>
            </a:r>
            <a:r>
              <a:rPr sz="1300" dirty="0"/>
              <a:t>   </a:t>
            </a:r>
            <a:r>
              <a:rPr lang="ko-KR" altLang="en-US" sz="1300" dirty="0"/>
              <a:t>김동준</a:t>
            </a:r>
            <a:endParaRPr sz="1300" dirty="0"/>
          </a:p>
          <a:p>
            <a:pPr algn="r" defTabSz="508000">
              <a:lnSpc>
                <a:spcPct val="100000"/>
              </a:lnSpc>
              <a:defRPr sz="1400" spc="-56">
                <a:solidFill>
                  <a:srgbClr val="535353"/>
                </a:solidFill>
                <a:latin typeface="+mn-lt"/>
                <a:ea typeface="+mn-ea"/>
                <a:cs typeface="+mn-cs"/>
                <a:sym typeface="맑은 고딕"/>
              </a:defRPr>
            </a:pPr>
            <a:r>
              <a:rPr lang="en-US" altLang="ko-KR" sz="1300" dirty="0">
                <a:sym typeface="맑은 고딕"/>
              </a:rPr>
              <a:t>seonwoo94@khu.ac.kr</a:t>
            </a:r>
            <a:r>
              <a:rPr sz="1300" dirty="0"/>
              <a:t>   </a:t>
            </a:r>
            <a:r>
              <a:rPr lang="ko-KR" altLang="en-US" sz="1300" dirty="0"/>
              <a:t>한선우</a:t>
            </a:r>
            <a:endParaRPr sz="1300" dirty="0"/>
          </a:p>
          <a:p>
            <a:pPr algn="r" defTabSz="508000">
              <a:lnSpc>
                <a:spcPct val="100000"/>
              </a:lnSpc>
              <a:defRPr sz="1400" spc="-56">
                <a:solidFill>
                  <a:srgbClr val="535353"/>
                </a:solidFill>
                <a:latin typeface="+mn-lt"/>
                <a:ea typeface="+mn-ea"/>
                <a:cs typeface="+mn-cs"/>
                <a:sym typeface="맑은 고딕"/>
              </a:defRPr>
            </a:pPr>
            <a:r>
              <a:rPr lang="en-US" altLang="ko-KR" sz="1300" dirty="0">
                <a:sym typeface="맑은 고딕"/>
              </a:rPr>
              <a:t>algml9538@khu.ac.kr</a:t>
            </a:r>
            <a:r>
              <a:rPr sz="1300" dirty="0"/>
              <a:t>   </a:t>
            </a:r>
            <a:r>
              <a:rPr lang="ko-KR" altLang="en-US" sz="1300" dirty="0" err="1"/>
              <a:t>송미희</a:t>
            </a:r>
            <a:endParaRPr lang="en-US" altLang="ko-KR" sz="1300" dirty="0"/>
          </a:p>
          <a:p>
            <a:pPr algn="r" defTabSz="508000">
              <a:lnSpc>
                <a:spcPct val="100000"/>
              </a:lnSpc>
              <a:defRPr sz="1400" spc="-56">
                <a:solidFill>
                  <a:srgbClr val="535353"/>
                </a:solidFill>
                <a:latin typeface="+mn-lt"/>
                <a:ea typeface="+mn-ea"/>
                <a:cs typeface="+mn-cs"/>
                <a:sym typeface="맑은 고딕"/>
              </a:defRPr>
            </a:pPr>
            <a:r>
              <a:rPr lang="en-US" altLang="ko-KR" sz="1300" spc="-56" dirty="0">
                <a:solidFill>
                  <a:srgbClr val="535353"/>
                </a:solidFill>
                <a:sym typeface="맑은 고딕"/>
              </a:rPr>
              <a:t>virtualkss@khu.ac.kr   </a:t>
            </a:r>
            <a:r>
              <a:rPr lang="ko-KR" altLang="en-US" sz="1300" spc="-56" dirty="0">
                <a:solidFill>
                  <a:srgbClr val="535353"/>
                </a:solidFill>
                <a:sym typeface="맑은 고딕"/>
              </a:rPr>
              <a:t>신기성</a:t>
            </a:r>
            <a:endParaRPr lang="en-US" altLang="ko-KR" sz="1300" spc="-56" dirty="0">
              <a:solidFill>
                <a:srgbClr val="535353"/>
              </a:solidFill>
              <a:sym typeface="맑은 고딕"/>
            </a:endParaRPr>
          </a:p>
          <a:p>
            <a:pPr algn="r" defTabSz="508000">
              <a:lnSpc>
                <a:spcPct val="100000"/>
              </a:lnSpc>
              <a:defRPr sz="1400" spc="-56">
                <a:solidFill>
                  <a:srgbClr val="535353"/>
                </a:solidFill>
                <a:latin typeface="+mn-lt"/>
                <a:ea typeface="+mn-ea"/>
                <a:cs typeface="+mn-cs"/>
                <a:sym typeface="맑은 고딕"/>
              </a:defRPr>
            </a:pPr>
            <a:r>
              <a:rPr lang="en-US" altLang="ko-KR" sz="1300" spc="-56" dirty="0">
                <a:solidFill>
                  <a:srgbClr val="535353"/>
                </a:solidFill>
                <a:sym typeface="맑은 고딕"/>
              </a:rPr>
              <a:t>chojs@khu.ac.kr   </a:t>
            </a:r>
            <a:r>
              <a:rPr lang="ko-KR" altLang="en-US" sz="1300" spc="-56" dirty="0" err="1">
                <a:solidFill>
                  <a:srgbClr val="535353"/>
                </a:solidFill>
                <a:sym typeface="맑은 고딕"/>
              </a:rPr>
              <a:t>조진성</a:t>
            </a:r>
            <a:endParaRPr lang="ko-KR" altLang="en-US" sz="1300" spc="-56" dirty="0">
              <a:solidFill>
                <a:srgbClr val="535353"/>
              </a:solidFill>
              <a:sym typeface="맑은 고딕"/>
            </a:endParaRPr>
          </a:p>
        </p:txBody>
      </p:sp>
      <p:sp>
        <p:nvSpPr>
          <p:cNvPr id="97" name="도형 15"/>
          <p:cNvSpPr/>
          <p:nvPr/>
        </p:nvSpPr>
        <p:spPr>
          <a:xfrm flipH="1">
            <a:off x="6701790" y="3481525"/>
            <a:ext cx="1" cy="13549175"/>
          </a:xfrm>
          <a:prstGeom prst="line">
            <a:avLst/>
          </a:prstGeom>
          <a:ln>
            <a:solidFill>
              <a:srgbClr val="000000"/>
            </a:solidFill>
            <a:prstDash val="sysDash"/>
          </a:ln>
        </p:spPr>
        <p:txBody>
          <a:bodyPr lIns="45719" rIns="45719"/>
          <a:lstStyle/>
          <a:p>
            <a:pPr>
              <a:lnSpc>
                <a:spcPct val="100000"/>
              </a:lnSpc>
              <a:defRPr sz="1800" spc="0"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grpSp>
        <p:nvGrpSpPr>
          <p:cNvPr id="100" name="그룹"/>
          <p:cNvGrpSpPr/>
          <p:nvPr/>
        </p:nvGrpSpPr>
        <p:grpSpPr>
          <a:xfrm>
            <a:off x="1243330" y="3466018"/>
            <a:ext cx="1974215" cy="459741"/>
            <a:chOff x="0" y="0"/>
            <a:chExt cx="1974214" cy="459740"/>
          </a:xfrm>
        </p:grpSpPr>
        <p:sp>
          <p:nvSpPr>
            <p:cNvPr id="98" name="도형"/>
            <p:cNvSpPr/>
            <p:nvPr/>
          </p:nvSpPr>
          <p:spPr>
            <a:xfrm>
              <a:off x="0" y="25399"/>
              <a:ext cx="1974215" cy="4089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508000">
                <a:lnSpc>
                  <a:spcPct val="100000"/>
                </a:lnSpc>
                <a:defRPr sz="1800" spc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99" name="연구배경"/>
            <p:cNvSpPr txBox="1"/>
            <p:nvPr/>
          </p:nvSpPr>
          <p:spPr>
            <a:xfrm>
              <a:off x="34078" y="0"/>
              <a:ext cx="1906059" cy="459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508000">
                <a:defRPr sz="2000" spc="-79">
                  <a:solidFill>
                    <a:srgbClr val="FFFFF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defRPr>
              </a:lvl1pPr>
            </a:lstStyle>
            <a:p>
              <a:r>
                <a:t>연구배경</a:t>
              </a:r>
            </a:p>
          </p:txBody>
        </p:sp>
      </p:grpSp>
      <p:sp>
        <p:nvSpPr>
          <p:cNvPr id="101" name="TextBox 22"/>
          <p:cNvSpPr txBox="1"/>
          <p:nvPr/>
        </p:nvSpPr>
        <p:spPr>
          <a:xfrm>
            <a:off x="1252853" y="3994382"/>
            <a:ext cx="2843001" cy="25299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>
                <a:latin typeface="Noto Sans CJK KR Regular"/>
                <a:ea typeface="Noto Sans CJK KR Regular"/>
                <a:cs typeface="Noto Sans CJK KR Regular"/>
                <a:sym typeface="Noto Sans CJK KR Regular"/>
              </a:defRPr>
            </a:lvl1pPr>
          </a:lstStyle>
          <a:p>
            <a:r>
              <a:rPr lang="ko-KR" altLang="en-US" dirty="0"/>
              <a:t>최근 </a:t>
            </a:r>
            <a:r>
              <a:rPr lang="en-US" altLang="ko-KR" dirty="0" err="1"/>
              <a:t>IoT</a:t>
            </a:r>
            <a:r>
              <a:rPr lang="ko-KR" altLang="en-US" dirty="0"/>
              <a:t>는 급속도로 성장하고 있다</a:t>
            </a:r>
            <a:r>
              <a:rPr lang="en-US" altLang="ko-KR" dirty="0"/>
              <a:t>.</a:t>
            </a:r>
            <a:r>
              <a:rPr lang="ko-KR" altLang="en-US" dirty="0"/>
              <a:t> 그러나 취약점이 확산되기 쉬운 </a:t>
            </a:r>
            <a:r>
              <a:rPr lang="en-US" altLang="ko-KR" dirty="0" err="1"/>
              <a:t>IoT</a:t>
            </a:r>
            <a:r>
              <a:rPr lang="ko-KR" altLang="en-US" dirty="0"/>
              <a:t>의 특성 때문에 보안 문제가 대두되고 있다</a:t>
            </a:r>
            <a:r>
              <a:rPr lang="en-US" altLang="ko-KR" dirty="0"/>
              <a:t>. </a:t>
            </a:r>
            <a:r>
              <a:rPr lang="ko-KR" altLang="en-US" dirty="0"/>
              <a:t>우리는 이러한 보안 문제 해결에 기여하고자 다양한 취약점 탐지 방법과 도구들을 </a:t>
            </a:r>
            <a:r>
              <a:rPr lang="ko-KR" altLang="en-US" dirty="0" err="1"/>
              <a:t>비교분석하여</a:t>
            </a:r>
            <a:r>
              <a:rPr lang="ko-KR" altLang="en-US" dirty="0"/>
              <a:t> 취약점 탐지 방안을 제안한다</a:t>
            </a:r>
            <a:r>
              <a:rPr lang="en-US" altLang="ko-KR" dirty="0"/>
              <a:t>.</a:t>
            </a:r>
            <a:endParaRPr dirty="0"/>
          </a:p>
        </p:txBody>
      </p:sp>
      <p:sp>
        <p:nvSpPr>
          <p:cNvPr id="102" name="TextBox 19"/>
          <p:cNvSpPr txBox="1"/>
          <p:nvPr/>
        </p:nvSpPr>
        <p:spPr>
          <a:xfrm>
            <a:off x="1281400" y="6821517"/>
            <a:ext cx="4788549" cy="22529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lnSpc>
                <a:spcPct val="90000"/>
              </a:lnSpc>
              <a:defRPr sz="800" spc="-32">
                <a:solidFill>
                  <a:srgbClr val="797979"/>
                </a:solidFill>
                <a:latin typeface="Noto Sans KR Light"/>
                <a:ea typeface="Noto Sans KR Light"/>
                <a:cs typeface="Noto Sans KR Light"/>
                <a:sym typeface="Noto Sans KR Light"/>
              </a:defRPr>
            </a:lvl1pPr>
          </a:lstStyle>
          <a:p>
            <a:pPr marL="285750" indent="-285750" algn="l">
              <a:buFontTx/>
              <a:buChar char="-"/>
            </a:pPr>
            <a:r>
              <a:rPr lang="ko-KR" altLang="en-US" sz="1600" dirty="0">
                <a:solidFill>
                  <a:schemeClr val="tx1"/>
                </a:solidFill>
              </a:rPr>
              <a:t>정적 분석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</a:rPr>
              <a:t>실제 코드의 실행 없이 소프트웨어를 분석하는 것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</a:rPr>
              <a:t>취약 </a:t>
            </a: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패턴을</a:t>
            </a:r>
            <a:r>
              <a:rPr lang="ko-KR" altLang="en-US" sz="1200" dirty="0">
                <a:solidFill>
                  <a:schemeClr val="tx1"/>
                </a:solidFill>
              </a:rPr>
              <a:t> 바탕으로 탐지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600" dirty="0" err="1">
                <a:solidFill>
                  <a:schemeClr val="tx1"/>
                </a:solidFill>
              </a:rPr>
              <a:t>퍼징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</a:rPr>
              <a:t>무작위로 생성한 데이터를 입력하여 프로그램의 결함을 발견하는 기법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600" dirty="0">
                <a:solidFill>
                  <a:schemeClr val="tx1"/>
                </a:solidFill>
              </a:rPr>
              <a:t>기호 실행</a:t>
            </a:r>
            <a:endParaRPr lang="en-US" altLang="ko-KR" sz="1600" dirty="0">
              <a:solidFill>
                <a:schemeClr val="tx1"/>
              </a:solidFill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</a:rPr>
              <a:t>소프트웨어 프로그램의 분기를 </a:t>
            </a:r>
            <a:r>
              <a:rPr lang="ko-KR" altLang="en-US" sz="1200" dirty="0" err="1">
                <a:solidFill>
                  <a:schemeClr val="tx1"/>
                </a:solidFill>
              </a:rPr>
              <a:t>수식화하여</a:t>
            </a:r>
            <a:r>
              <a:rPr lang="ko-KR" altLang="en-US" sz="1200" dirty="0">
                <a:solidFill>
                  <a:schemeClr val="tx1"/>
                </a:solidFill>
              </a:rPr>
              <a:t> 생성되는 분기점을 수행되도록 입력을 진행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</a:rPr>
              <a:t>악성 코드의 분기를 찾아내는 기법</a:t>
            </a:r>
            <a:endParaRPr lang="en-US" altLang="ko-KR" sz="1200" dirty="0">
              <a:solidFill>
                <a:schemeClr val="tx1"/>
              </a:solidFill>
            </a:endParaRPr>
          </a:p>
        </p:txBody>
      </p:sp>
      <p:grpSp>
        <p:nvGrpSpPr>
          <p:cNvPr id="105" name="그룹"/>
          <p:cNvGrpSpPr/>
          <p:nvPr/>
        </p:nvGrpSpPr>
        <p:grpSpPr>
          <a:xfrm>
            <a:off x="1283654" y="6299224"/>
            <a:ext cx="1974215" cy="459741"/>
            <a:chOff x="0" y="0"/>
            <a:chExt cx="1974214" cy="459740"/>
          </a:xfrm>
        </p:grpSpPr>
        <p:sp>
          <p:nvSpPr>
            <p:cNvPr id="103" name="도형"/>
            <p:cNvSpPr/>
            <p:nvPr/>
          </p:nvSpPr>
          <p:spPr>
            <a:xfrm>
              <a:off x="0" y="25399"/>
              <a:ext cx="1974215" cy="4089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508000">
                <a:lnSpc>
                  <a:spcPct val="100000"/>
                </a:lnSpc>
                <a:defRPr sz="1800" spc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4" name="기존연구"/>
            <p:cNvSpPr txBox="1"/>
            <p:nvPr/>
          </p:nvSpPr>
          <p:spPr>
            <a:xfrm>
              <a:off x="34078" y="0"/>
              <a:ext cx="1906059" cy="459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508000">
                <a:defRPr sz="2000" spc="-79">
                  <a:solidFill>
                    <a:srgbClr val="FFFFF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defRPr>
              </a:lvl1pPr>
            </a:lstStyle>
            <a:p>
              <a:r>
                <a:t>기존연구</a:t>
              </a:r>
            </a:p>
          </p:txBody>
        </p:sp>
      </p:grpSp>
      <p:grpSp>
        <p:nvGrpSpPr>
          <p:cNvPr id="110" name="그룹"/>
          <p:cNvGrpSpPr/>
          <p:nvPr/>
        </p:nvGrpSpPr>
        <p:grpSpPr>
          <a:xfrm>
            <a:off x="1283654" y="9217806"/>
            <a:ext cx="1974216" cy="408942"/>
            <a:chOff x="0" y="25399"/>
            <a:chExt cx="1974215" cy="408941"/>
          </a:xfrm>
        </p:grpSpPr>
        <p:sp>
          <p:nvSpPr>
            <p:cNvPr id="108" name="도형"/>
            <p:cNvSpPr/>
            <p:nvPr/>
          </p:nvSpPr>
          <p:spPr>
            <a:xfrm>
              <a:off x="0" y="25399"/>
              <a:ext cx="1974215" cy="4089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508000">
                <a:lnSpc>
                  <a:spcPct val="100000"/>
                </a:lnSpc>
                <a:defRPr sz="1800" spc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09" name="설계(연구)"/>
            <p:cNvSpPr txBox="1"/>
            <p:nvPr/>
          </p:nvSpPr>
          <p:spPr>
            <a:xfrm>
              <a:off x="34078" y="34978"/>
              <a:ext cx="1906059" cy="389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508000">
                <a:defRPr sz="2000" spc="-79">
                  <a:solidFill>
                    <a:srgbClr val="FFFFF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defRPr>
              </a:lvl1pPr>
            </a:lstStyle>
            <a:p>
              <a:r>
                <a:rPr lang="ko-KR" altLang="en-US" dirty="0"/>
                <a:t>연구내용</a:t>
              </a:r>
              <a:endParaRPr dirty="0"/>
            </a:p>
          </p:txBody>
        </p:sp>
      </p:grpSp>
      <p:grpSp>
        <p:nvGrpSpPr>
          <p:cNvPr id="116" name="그룹"/>
          <p:cNvGrpSpPr/>
          <p:nvPr/>
        </p:nvGrpSpPr>
        <p:grpSpPr>
          <a:xfrm>
            <a:off x="6825149" y="5739053"/>
            <a:ext cx="1974217" cy="408942"/>
            <a:chOff x="0" y="25399"/>
            <a:chExt cx="1974215" cy="408941"/>
          </a:xfrm>
        </p:grpSpPr>
        <p:sp>
          <p:nvSpPr>
            <p:cNvPr id="114" name="도형"/>
            <p:cNvSpPr/>
            <p:nvPr/>
          </p:nvSpPr>
          <p:spPr>
            <a:xfrm>
              <a:off x="0" y="25399"/>
              <a:ext cx="1974215" cy="4089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508000">
                <a:lnSpc>
                  <a:spcPct val="100000"/>
                </a:lnSpc>
                <a:defRPr sz="1800" spc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5" name="실험결과"/>
            <p:cNvSpPr txBox="1"/>
            <p:nvPr/>
          </p:nvSpPr>
          <p:spPr>
            <a:xfrm>
              <a:off x="34078" y="34978"/>
              <a:ext cx="1906059" cy="3897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508000">
                <a:defRPr sz="2000" spc="-79">
                  <a:solidFill>
                    <a:srgbClr val="FFFFF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defRPr>
              </a:lvl1pPr>
            </a:lstStyle>
            <a:p>
              <a:r>
                <a:rPr lang="ko-KR" altLang="en-US" dirty="0"/>
                <a:t>실험 결과</a:t>
              </a:r>
              <a:endParaRPr dirty="0"/>
            </a:p>
          </p:txBody>
        </p:sp>
      </p:grpSp>
      <p:grpSp>
        <p:nvGrpSpPr>
          <p:cNvPr id="119" name="그룹"/>
          <p:cNvGrpSpPr/>
          <p:nvPr/>
        </p:nvGrpSpPr>
        <p:grpSpPr>
          <a:xfrm>
            <a:off x="6859227" y="13098092"/>
            <a:ext cx="1974217" cy="408942"/>
            <a:chOff x="0" y="25399"/>
            <a:chExt cx="1974215" cy="408941"/>
          </a:xfrm>
        </p:grpSpPr>
        <p:sp>
          <p:nvSpPr>
            <p:cNvPr id="117" name="도형"/>
            <p:cNvSpPr/>
            <p:nvPr/>
          </p:nvSpPr>
          <p:spPr>
            <a:xfrm>
              <a:off x="0" y="25399"/>
              <a:ext cx="1974215" cy="4089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0854" y="0"/>
                  </a:lnTo>
                  <a:lnTo>
                    <a:pt x="21600" y="3600"/>
                  </a:lnTo>
                  <a:lnTo>
                    <a:pt x="21600" y="21600"/>
                  </a:lnTo>
                  <a:lnTo>
                    <a:pt x="746" y="21600"/>
                  </a:lnTo>
                  <a:lnTo>
                    <a:pt x="0" y="1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>
              <a:outerShdw blurRad="50800" dist="38100" dir="2700000" rotWithShape="0">
                <a:srgbClr val="000000">
                  <a:alpha val="40000"/>
                </a:srgbClr>
              </a:outerShdw>
            </a:effectLst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508000">
                <a:lnSpc>
                  <a:spcPct val="100000"/>
                </a:lnSpc>
                <a:defRPr sz="1800" spc="0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118" name="향후연구"/>
            <p:cNvSpPr txBox="1"/>
            <p:nvPr/>
          </p:nvSpPr>
          <p:spPr>
            <a:xfrm>
              <a:off x="34078" y="31355"/>
              <a:ext cx="1906059" cy="39702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 defTabSz="508000">
                <a:defRPr sz="2000" spc="-79">
                  <a:solidFill>
                    <a:srgbClr val="FFFFFF"/>
                  </a:solidFill>
                  <a:latin typeface="Noto Sans KR Bold"/>
                  <a:ea typeface="Noto Sans KR Bold"/>
                  <a:cs typeface="Noto Sans KR Bold"/>
                  <a:sym typeface="Noto Sans KR Bold"/>
                </a:defRPr>
              </a:lvl1pPr>
            </a:lstStyle>
            <a:p>
              <a:r>
                <a:rPr lang="ko-KR" altLang="en-US" sz="1800" dirty="0"/>
                <a:t>결론 및 향후연구</a:t>
              </a:r>
              <a:endParaRPr sz="1800" dirty="0"/>
            </a:p>
          </p:txBody>
        </p:sp>
      </p:grpSp>
      <p:sp>
        <p:nvSpPr>
          <p:cNvPr id="94" name="TextBox 19"/>
          <p:cNvSpPr txBox="1"/>
          <p:nvPr/>
        </p:nvSpPr>
        <p:spPr>
          <a:xfrm>
            <a:off x="1119180" y="9745639"/>
            <a:ext cx="4788549" cy="5355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lnSpc>
                <a:spcPct val="90000"/>
              </a:lnSpc>
              <a:defRPr sz="800" spc="-32">
                <a:solidFill>
                  <a:srgbClr val="797979"/>
                </a:solidFill>
                <a:latin typeface="Noto Sans KR Light"/>
                <a:ea typeface="Noto Sans KR Light"/>
                <a:cs typeface="Noto Sans KR Light"/>
                <a:sym typeface="Noto Sans KR Light"/>
              </a:defRPr>
            </a:lvl1pPr>
          </a:lstStyle>
          <a:p>
            <a:pPr marL="342900" indent="-342900" algn="l">
              <a:buFontTx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Noto Sans CJK KR Regular"/>
              </a:rPr>
              <a:t>동일한 코드를 대상으로 비교분석하기 위해 </a:t>
            </a:r>
            <a:r>
              <a:rPr lang="en-US" altLang="ko-KR" sz="1600" dirty="0" err="1">
                <a:solidFill>
                  <a:schemeClr val="tx1"/>
                </a:solidFill>
                <a:latin typeface="Noto Sans CJK KR Regular"/>
              </a:rPr>
              <a:t>IoT</a:t>
            </a:r>
            <a:r>
              <a:rPr lang="en-US" altLang="ko-KR" sz="1600" dirty="0">
                <a:solidFill>
                  <a:schemeClr val="tx1"/>
                </a:solidFill>
                <a:latin typeface="Noto Sans CJK KR Regular"/>
              </a:rPr>
              <a:t> </a:t>
            </a:r>
            <a:r>
              <a:rPr lang="ko-KR" altLang="en-US" sz="1600" dirty="0">
                <a:solidFill>
                  <a:schemeClr val="tx1"/>
                </a:solidFill>
                <a:latin typeface="Noto Sans CJK KR Regular"/>
              </a:rPr>
              <a:t>서비스를 모방한 취약 코드를 작성하였다</a:t>
            </a:r>
            <a:r>
              <a:rPr lang="en-US" altLang="ko-KR" sz="1600" dirty="0">
                <a:solidFill>
                  <a:schemeClr val="tx1"/>
                </a:solidFill>
                <a:latin typeface="Noto Sans CJK KR Regular"/>
              </a:rPr>
              <a:t>.</a:t>
            </a:r>
          </a:p>
        </p:txBody>
      </p:sp>
      <p:sp>
        <p:nvSpPr>
          <p:cNvPr id="120" name="TextBox 19"/>
          <p:cNvSpPr txBox="1"/>
          <p:nvPr/>
        </p:nvSpPr>
        <p:spPr>
          <a:xfrm>
            <a:off x="6913451" y="13693127"/>
            <a:ext cx="4788549" cy="347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lnSpc>
                <a:spcPct val="90000"/>
              </a:lnSpc>
              <a:defRPr sz="800" spc="-32">
                <a:solidFill>
                  <a:srgbClr val="797979"/>
                </a:solidFill>
                <a:latin typeface="Noto Sans KR Light"/>
                <a:ea typeface="Noto Sans KR Light"/>
                <a:cs typeface="Noto Sans KR Light"/>
                <a:sym typeface="Noto Sans KR Light"/>
              </a:defRPr>
            </a:lvl1pPr>
          </a:lstStyle>
          <a:p>
            <a:pPr marL="285750" indent="-285750" algn="l">
              <a:buFontTx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Noto Sans CJK KR Regular"/>
              </a:rPr>
              <a:t>정적분석</a:t>
            </a:r>
            <a:endParaRPr lang="en-US" altLang="ko-KR" sz="1600" dirty="0">
              <a:solidFill>
                <a:schemeClr val="tx1"/>
              </a:solidFill>
              <a:latin typeface="Noto Sans CJK KR Regular"/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과도한 </a:t>
            </a:r>
            <a:r>
              <a:rPr lang="ko-KR" altLang="en-US" sz="1200" dirty="0" err="1">
                <a:solidFill>
                  <a:schemeClr val="tx1"/>
                </a:solidFill>
                <a:latin typeface="Noto Sans CJK KR Regular"/>
              </a:rPr>
              <a:t>오탐으로</a:t>
            </a: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 인해 단독으로 사용하기에는 무리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다른 방법과 병행할 때 탐지 범위를 줄이는 데에 사용할 수는 있을 것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600" dirty="0" err="1">
                <a:solidFill>
                  <a:schemeClr val="tx1"/>
                </a:solidFill>
                <a:latin typeface="Noto Sans CJK KR Regular"/>
              </a:rPr>
              <a:t>퍼징</a:t>
            </a:r>
            <a:endParaRPr lang="en-US" altLang="ko-KR" sz="1600" dirty="0">
              <a:solidFill>
                <a:schemeClr val="tx1"/>
              </a:solidFill>
              <a:latin typeface="Noto Sans CJK KR Regular"/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개발자가 예상하지 못한 오류를 발견할 수 있음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랜덤으로 입력이 이루어지기 때문에 중첩 </a:t>
            </a:r>
            <a:r>
              <a:rPr lang="en-US" altLang="ko-KR" sz="1200" dirty="0">
                <a:solidFill>
                  <a:schemeClr val="tx1"/>
                </a:solidFill>
                <a:latin typeface="Noto Sans CJK KR Regular"/>
              </a:rPr>
              <a:t>if</a:t>
            </a: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문처럼 희박한 확률로 노출되는 취약점에 대해서는 검출이 어려움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285750" indent="-285750" algn="l">
              <a:buFontTx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Noto Sans CJK KR Regular"/>
              </a:rPr>
              <a:t>기호 실행</a:t>
            </a:r>
            <a:endParaRPr lang="en-US" altLang="ko-KR" sz="1600" dirty="0">
              <a:solidFill>
                <a:schemeClr val="tx1"/>
              </a:solidFill>
              <a:latin typeface="Noto Sans CJK KR Regular"/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모든 경로를 검사하는 데에는 매우 효과적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indent="-285750" algn="l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반복문을 포함한 </a:t>
            </a:r>
            <a:r>
              <a:rPr lang="en-US" altLang="ko-KR" sz="1200" dirty="0">
                <a:solidFill>
                  <a:schemeClr val="tx1"/>
                </a:solidFill>
                <a:latin typeface="Noto Sans CJK KR Regular"/>
              </a:rPr>
              <a:t>path explosion</a:t>
            </a: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에 취약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285750" indent="-285750" algn="l">
              <a:buFontTx/>
              <a:buChar char="-"/>
            </a:pPr>
            <a:r>
              <a:rPr lang="en-US" sz="1600" dirty="0">
                <a:solidFill>
                  <a:schemeClr val="tx1"/>
                </a:solidFill>
                <a:latin typeface="Noto Sans CJK KR Regular"/>
              </a:rPr>
              <a:t>Double-Free </a:t>
            </a:r>
            <a:r>
              <a:rPr lang="ko-KR" altLang="en-US" sz="1600" dirty="0">
                <a:solidFill>
                  <a:schemeClr val="tx1"/>
                </a:solidFill>
                <a:latin typeface="Noto Sans CJK KR Regular"/>
              </a:rPr>
              <a:t>오류 등 다양한 취약점에 대한 도구간의 비교 분석과 상용 도구들에 대한 비교분석을 통해 더 효율적인 도구 협업을 구상할 수 있을 것이다</a:t>
            </a:r>
            <a:r>
              <a:rPr lang="en-US" altLang="ko-KR" sz="1600" dirty="0">
                <a:solidFill>
                  <a:schemeClr val="tx1"/>
                </a:solidFill>
                <a:latin typeface="Noto Sans CJK KR Regular"/>
              </a:rPr>
              <a:t>.</a:t>
            </a:r>
            <a:endParaRPr sz="1600" dirty="0">
              <a:solidFill>
                <a:schemeClr val="tx1"/>
              </a:solidFill>
              <a:latin typeface="Noto Sans CJK KR Regular"/>
            </a:endParaRPr>
          </a:p>
        </p:txBody>
      </p:sp>
      <p:sp>
        <p:nvSpPr>
          <p:cNvPr id="121" name="TextBox 19"/>
          <p:cNvSpPr txBox="1"/>
          <p:nvPr/>
        </p:nvSpPr>
        <p:spPr>
          <a:xfrm>
            <a:off x="6893305" y="9205942"/>
            <a:ext cx="4788549" cy="36077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 algn="r">
              <a:lnSpc>
                <a:spcPct val="90000"/>
              </a:lnSpc>
              <a:defRPr sz="800" spc="-32">
                <a:solidFill>
                  <a:srgbClr val="797979"/>
                </a:solidFill>
                <a:latin typeface="Noto Sans KR Light"/>
                <a:ea typeface="Noto Sans KR Light"/>
                <a:cs typeface="Noto Sans KR Light"/>
                <a:sym typeface="Noto Sans KR Light"/>
              </a:defRPr>
            </a:lvl1pPr>
          </a:lstStyle>
          <a:p>
            <a:pPr marL="285750" indent="-285750" algn="l">
              <a:buFontTx/>
              <a:buChar char="-"/>
            </a:pPr>
            <a:r>
              <a:rPr lang="ko-KR" altLang="en-US" sz="1600" dirty="0">
                <a:solidFill>
                  <a:schemeClr val="tx1"/>
                </a:solidFill>
                <a:latin typeface="Noto Sans CJK KR Regular"/>
              </a:rPr>
              <a:t>정적 분석</a:t>
            </a:r>
            <a:endParaRPr lang="en-US" altLang="ko-KR" sz="16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실제 오류에 비해 보고 사항이 방대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ko-KR" altLang="en-US" sz="1200" dirty="0" err="1">
                <a:solidFill>
                  <a:schemeClr val="tx1"/>
                </a:solidFill>
                <a:latin typeface="Noto Sans CJK KR Regular"/>
              </a:rPr>
              <a:t>오탐</a:t>
            </a: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 상당수 존재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도구별로 보고에 사용하는 용어가 달라 혼동 야기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285750" indent="-285750" algn="l">
              <a:buFontTx/>
              <a:buChar char="-"/>
            </a:pPr>
            <a:r>
              <a:rPr lang="en-US" altLang="ko-KR" sz="1600" dirty="0">
                <a:solidFill>
                  <a:schemeClr val="tx1"/>
                </a:solidFill>
                <a:latin typeface="Noto Sans CJK KR Regular"/>
              </a:rPr>
              <a:t>A</a:t>
            </a:r>
            <a:r>
              <a:rPr lang="ko-KR" altLang="en-US" sz="1600" dirty="0">
                <a:solidFill>
                  <a:schemeClr val="tx1"/>
                </a:solidFill>
                <a:latin typeface="Noto Sans CJK KR Regular"/>
              </a:rPr>
              <a:t>리</a:t>
            </a:r>
            <a:endParaRPr lang="en-US" altLang="ko-KR" sz="16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코드 수정이 필요하지 않아 빠르고 쉽게 </a:t>
            </a:r>
            <a:r>
              <a:rPr lang="ko-KR" altLang="en-US" sz="1200" dirty="0" err="1">
                <a:solidFill>
                  <a:schemeClr val="tx1"/>
                </a:solidFill>
                <a:latin typeface="Noto Sans CJK KR Regular"/>
              </a:rPr>
              <a:t>퍼징</a:t>
            </a: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 수행 가능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적절한 입력 케이스를 구성할 수 있는 직관이 없는 경우 제대로 된 탐지 불가능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285750" indent="-285750" algn="l">
              <a:buFontTx/>
              <a:buChar char="-"/>
            </a:pPr>
            <a:r>
              <a:rPr lang="en-US" altLang="ko-KR" sz="1600" dirty="0" err="1">
                <a:solidFill>
                  <a:schemeClr val="tx1"/>
                </a:solidFill>
                <a:latin typeface="Noto Sans CJK KR Regular"/>
              </a:rPr>
              <a:t>libFuzzer</a:t>
            </a:r>
            <a:endParaRPr lang="en-US" altLang="ko-KR" sz="16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코드 직접 수정 필요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어느 정도의 중첩 </a:t>
            </a:r>
            <a:r>
              <a:rPr lang="en-US" altLang="ko-KR" sz="1200" dirty="0">
                <a:solidFill>
                  <a:schemeClr val="tx1"/>
                </a:solidFill>
                <a:latin typeface="Noto Sans CJK KR Regular"/>
              </a:rPr>
              <a:t>if</a:t>
            </a: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문은 통과하여 취약점을 탐지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285750" indent="-285750" algn="l">
              <a:buFontTx/>
              <a:buChar char="-"/>
            </a:pPr>
            <a:r>
              <a:rPr lang="en-US" altLang="ko-KR" sz="1600" dirty="0">
                <a:solidFill>
                  <a:schemeClr val="tx1"/>
                </a:solidFill>
                <a:latin typeface="Noto Sans CJK KR Regular"/>
              </a:rPr>
              <a:t>KLEE</a:t>
            </a: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다수의 중첩이 있는 경우에도 취약 코드가 있는 </a:t>
            </a:r>
            <a:r>
              <a:rPr lang="en-US" altLang="ko-KR" sz="1200" dirty="0">
                <a:solidFill>
                  <a:schemeClr val="tx1"/>
                </a:solidFill>
                <a:latin typeface="Noto Sans CJK KR Regular"/>
              </a:rPr>
              <a:t>path</a:t>
            </a: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를 정확히 발굴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  <a:p>
            <a:pPr marL="540000" lvl="1" indent="-285750">
              <a:buFont typeface="Arial" panose="020B0604020202020204" pitchFamily="34" charset="0"/>
              <a:buChar char="•"/>
            </a:pP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반복문과 함께 있는 경로에는 </a:t>
            </a:r>
            <a:r>
              <a:rPr lang="en-US" altLang="ko-KR" sz="1200" dirty="0">
                <a:solidFill>
                  <a:schemeClr val="tx1"/>
                </a:solidFill>
                <a:latin typeface="Noto Sans CJK KR Regular"/>
              </a:rPr>
              <a:t>path explosion</a:t>
            </a:r>
            <a:r>
              <a:rPr lang="ko-KR" altLang="en-US" sz="1200" dirty="0">
                <a:solidFill>
                  <a:schemeClr val="tx1"/>
                </a:solidFill>
                <a:latin typeface="Noto Sans CJK KR Regular"/>
              </a:rPr>
              <a:t> 발생</a:t>
            </a:r>
            <a:endParaRPr lang="en-US" altLang="ko-KR" sz="1200" dirty="0">
              <a:solidFill>
                <a:schemeClr val="tx1"/>
              </a:solidFill>
              <a:latin typeface="Noto Sans CJK KR Regular"/>
            </a:endParaRPr>
          </a:p>
        </p:txBody>
      </p:sp>
      <p:pic>
        <p:nvPicPr>
          <p:cNvPr id="112" name="Picture 2" descr="C:\Users\user\Desktop\시장그래프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855" y="3925760"/>
            <a:ext cx="2531813" cy="2061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user\Desktop\캡처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632" y="6277592"/>
            <a:ext cx="3965437" cy="281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C:\Users\user\Desktop\ㅁㅇ너라ㅣㄴ;ㅇ러ㅏㅣㅁㄴㅇ;.png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6195" y="3552657"/>
            <a:ext cx="3905878" cy="203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B32B98BF-8B9F-4867-8505-19342FA70A10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74" y="12037898"/>
            <a:ext cx="2508032" cy="4863986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E35171C3-3F01-432C-B27A-6CD5D837097C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6416" y="12139066"/>
            <a:ext cx="2829617" cy="483107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-64" normalizeH="0" baseline="0">
            <a:ln>
              <a:noFill/>
            </a:ln>
            <a:solidFill>
              <a:srgbClr val="000000"/>
            </a:solidFill>
            <a:effectLst/>
            <a:uFillTx/>
            <a:latin typeface="Noto Sans KR Regular"/>
            <a:ea typeface="Noto Sans KR Regular"/>
            <a:cs typeface="Noto Sans KR Regular"/>
            <a:sym typeface="Noto Sans KR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-64" normalizeH="0" baseline="0">
            <a:ln>
              <a:noFill/>
            </a:ln>
            <a:solidFill>
              <a:srgbClr val="000000"/>
            </a:solidFill>
            <a:effectLst/>
            <a:uFillTx/>
            <a:latin typeface="Noto Sans KR Regular"/>
            <a:ea typeface="Noto Sans KR Regular"/>
            <a:cs typeface="Noto Sans KR Regular"/>
            <a:sym typeface="Noto Sans KR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300</Words>
  <Application>Microsoft Office PowerPoint</Application>
  <PresentationFormat>사용자 지정</PresentationFormat>
  <Paragraphs>55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10" baseType="lpstr">
      <vt:lpstr>Noto Sans CJK KR Regular</vt:lpstr>
      <vt:lpstr>Noto Sans KR Black</vt:lpstr>
      <vt:lpstr>Noto Sans KR Bold</vt:lpstr>
      <vt:lpstr>Noto Sans KR Light</vt:lpstr>
      <vt:lpstr>Noto Sans KR Regular</vt:lpstr>
      <vt:lpstr>맑은 고딕</vt:lpstr>
      <vt:lpstr>Arial</vt:lpstr>
      <vt:lpstr>Calibri</vt:lpstr>
      <vt:lpstr>Office Theme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동준 김</cp:lastModifiedBy>
  <cp:revision>38</cp:revision>
  <dcterms:modified xsi:type="dcterms:W3CDTF">2019-06-13T16:16:21Z</dcterms:modified>
</cp:coreProperties>
</file>